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0"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1/25/2024</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zalandoresearch/fashion-mnist"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www.geeksforgeeks.org/introduction-deep-learning/" TargetMode="External"/><Relationship Id="rId7" Type="http://schemas.openxmlformats.org/officeDocument/2006/relationships/hyperlink" Target="https://towardsdatascience.com/loss-functions-and-their-use-in-neural-networks-a470e703f1e9" TargetMode="External"/><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hyperlink" Target="https://www.edx.org/learn/artificial-intelligence/harvard-university-cs50-s-introduction-to-artificial-intelligence-with-python" TargetMode="External"/><Relationship Id="rId5" Type="http://schemas.openxmlformats.org/officeDocument/2006/relationships/hyperlink" Target="https://en.wikipedia.org/wiki/Deep_learning" TargetMode="External"/><Relationship Id="rId4" Type="http://schemas.openxmlformats.org/officeDocument/2006/relationships/hyperlink" Target="https://machinelearningmastery.com/how-to-develop-a-cnn-from-scratch-for-fashion-mnist-clothing-classificati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68DEC69-FCEB-37AC-F58A-232B99B3BB9C}"/>
              </a:ext>
            </a:extLst>
          </p:cNvPr>
          <p:cNvSpPr txBox="1"/>
          <p:nvPr/>
        </p:nvSpPr>
        <p:spPr>
          <a:xfrm>
            <a:off x="1284152" y="623038"/>
            <a:ext cx="11218606" cy="707886"/>
          </a:xfrm>
          <a:prstGeom prst="rect">
            <a:avLst/>
          </a:prstGeom>
          <a:noFill/>
        </p:spPr>
        <p:txBody>
          <a:bodyPr wrap="square" rtlCol="0">
            <a:spAutoFit/>
          </a:bodyPr>
          <a:lstStyle/>
          <a:p>
            <a:r>
              <a:rPr lang="en-US" sz="4000" dirty="0">
                <a:latin typeface="Broadway" panose="04040905080B02020502" pitchFamily="82" charset="0"/>
              </a:rPr>
              <a:t> Introduction To Deep Learning </a:t>
            </a:r>
            <a:endParaRPr lang="en-IN" sz="4000" dirty="0">
              <a:latin typeface="Broadway" panose="04040905080B02020502" pitchFamily="82" charset="0"/>
            </a:endParaRPr>
          </a:p>
        </p:txBody>
      </p:sp>
      <p:pic>
        <p:nvPicPr>
          <p:cNvPr id="5" name="Picture 4">
            <a:extLst>
              <a:ext uri="{FF2B5EF4-FFF2-40B4-BE49-F238E27FC236}">
                <a16:creationId xmlns:a16="http://schemas.microsoft.com/office/drawing/2014/main" id="{B5F01B18-F191-7936-2A67-96BDC8297680}"/>
              </a:ext>
            </a:extLst>
          </p:cNvPr>
          <p:cNvPicPr>
            <a:picLocks noChangeAspect="1"/>
          </p:cNvPicPr>
          <p:nvPr/>
        </p:nvPicPr>
        <p:blipFill>
          <a:blip r:embed="rId2"/>
          <a:stretch>
            <a:fillRect/>
          </a:stretch>
        </p:blipFill>
        <p:spPr>
          <a:xfrm>
            <a:off x="334065" y="361426"/>
            <a:ext cx="1119061" cy="1231110"/>
          </a:xfrm>
          <a:prstGeom prst="rect">
            <a:avLst/>
          </a:prstGeom>
        </p:spPr>
      </p:pic>
      <p:sp>
        <p:nvSpPr>
          <p:cNvPr id="7" name="TextBox 6">
            <a:extLst>
              <a:ext uri="{FF2B5EF4-FFF2-40B4-BE49-F238E27FC236}">
                <a16:creationId xmlns:a16="http://schemas.microsoft.com/office/drawing/2014/main" id="{BFB85BC9-D915-73E8-6CE3-788DCDF033D7}"/>
              </a:ext>
            </a:extLst>
          </p:cNvPr>
          <p:cNvSpPr txBox="1"/>
          <p:nvPr/>
        </p:nvSpPr>
        <p:spPr>
          <a:xfrm>
            <a:off x="893595" y="6003758"/>
            <a:ext cx="10068232" cy="369332"/>
          </a:xfrm>
          <a:prstGeom prst="rect">
            <a:avLst/>
          </a:prstGeom>
          <a:noFill/>
        </p:spPr>
        <p:txBody>
          <a:bodyPr wrap="square">
            <a:spAutoFit/>
          </a:bodyPr>
          <a:lstStyle/>
          <a:p>
            <a:r>
              <a:rPr lang="en-US" b="1" i="0" spc="300" dirty="0">
                <a:solidFill>
                  <a:srgbClr val="FFFFFF"/>
                </a:solidFill>
                <a:effectLst/>
                <a:latin typeface="Kristen ITC" panose="03050502040202030202" pitchFamily="66" charset="0"/>
              </a:rPr>
              <a:t>EXPLORATION INTO THE WORLD OF DEEP LEARNING</a:t>
            </a:r>
            <a:endParaRPr lang="en-IN" b="1" spc="300" dirty="0"/>
          </a:p>
        </p:txBody>
      </p:sp>
      <p:pic>
        <p:nvPicPr>
          <p:cNvPr id="8" name="Picture 7">
            <a:extLst>
              <a:ext uri="{FF2B5EF4-FFF2-40B4-BE49-F238E27FC236}">
                <a16:creationId xmlns:a16="http://schemas.microsoft.com/office/drawing/2014/main" id="{11D09114-C113-05F7-D0A1-8D6CDA219983}"/>
              </a:ext>
            </a:extLst>
          </p:cNvPr>
          <p:cNvPicPr>
            <a:picLocks noChangeAspect="1"/>
          </p:cNvPicPr>
          <p:nvPr/>
        </p:nvPicPr>
        <p:blipFill>
          <a:blip r:embed="rId2"/>
          <a:stretch>
            <a:fillRect/>
          </a:stretch>
        </p:blipFill>
        <p:spPr>
          <a:xfrm>
            <a:off x="182777" y="5758763"/>
            <a:ext cx="781112" cy="859323"/>
          </a:xfrm>
          <a:prstGeom prst="rect">
            <a:avLst/>
          </a:prstGeom>
        </p:spPr>
      </p:pic>
      <p:pic>
        <p:nvPicPr>
          <p:cNvPr id="9" name="Picture 8">
            <a:extLst>
              <a:ext uri="{FF2B5EF4-FFF2-40B4-BE49-F238E27FC236}">
                <a16:creationId xmlns:a16="http://schemas.microsoft.com/office/drawing/2014/main" id="{CBF0CB10-C530-876E-FD31-F2CA55FDE0D0}"/>
              </a:ext>
            </a:extLst>
          </p:cNvPr>
          <p:cNvPicPr>
            <a:picLocks noChangeAspect="1"/>
          </p:cNvPicPr>
          <p:nvPr/>
        </p:nvPicPr>
        <p:blipFill>
          <a:blip r:embed="rId3"/>
          <a:stretch>
            <a:fillRect/>
          </a:stretch>
        </p:blipFill>
        <p:spPr>
          <a:xfrm>
            <a:off x="2701443" y="5238502"/>
            <a:ext cx="949922" cy="949922"/>
          </a:xfrm>
          <a:prstGeom prst="rect">
            <a:avLst/>
          </a:prstGeom>
        </p:spPr>
      </p:pic>
      <p:pic>
        <p:nvPicPr>
          <p:cNvPr id="20" name="Picture 19">
            <a:extLst>
              <a:ext uri="{FF2B5EF4-FFF2-40B4-BE49-F238E27FC236}">
                <a16:creationId xmlns:a16="http://schemas.microsoft.com/office/drawing/2014/main" id="{2D4E1C78-469B-4CC9-482B-552C672C0498}"/>
              </a:ext>
            </a:extLst>
          </p:cNvPr>
          <p:cNvPicPr>
            <a:picLocks noChangeAspect="1"/>
          </p:cNvPicPr>
          <p:nvPr/>
        </p:nvPicPr>
        <p:blipFill>
          <a:blip r:embed="rId4"/>
          <a:stretch>
            <a:fillRect/>
          </a:stretch>
        </p:blipFill>
        <p:spPr>
          <a:xfrm>
            <a:off x="7252732" y="1288328"/>
            <a:ext cx="4212828" cy="4212828"/>
          </a:xfrm>
          <a:prstGeom prst="rect">
            <a:avLst/>
          </a:prstGeom>
        </p:spPr>
      </p:pic>
      <p:pic>
        <p:nvPicPr>
          <p:cNvPr id="23" name="Picture 22">
            <a:extLst>
              <a:ext uri="{FF2B5EF4-FFF2-40B4-BE49-F238E27FC236}">
                <a16:creationId xmlns:a16="http://schemas.microsoft.com/office/drawing/2014/main" id="{9997800F-35D0-69FB-E256-0F2B9BDAB243}"/>
              </a:ext>
            </a:extLst>
          </p:cNvPr>
          <p:cNvPicPr>
            <a:picLocks noChangeAspect="1"/>
          </p:cNvPicPr>
          <p:nvPr/>
        </p:nvPicPr>
        <p:blipFill>
          <a:blip r:embed="rId5"/>
          <a:stretch>
            <a:fillRect/>
          </a:stretch>
        </p:blipFill>
        <p:spPr>
          <a:xfrm>
            <a:off x="10825635" y="-188087"/>
            <a:ext cx="1519011" cy="1519011"/>
          </a:xfrm>
          <a:prstGeom prst="rect">
            <a:avLst/>
          </a:prstGeom>
        </p:spPr>
      </p:pic>
      <p:sp>
        <p:nvSpPr>
          <p:cNvPr id="2" name="TextBox 1">
            <a:extLst>
              <a:ext uri="{FF2B5EF4-FFF2-40B4-BE49-F238E27FC236}">
                <a16:creationId xmlns:a16="http://schemas.microsoft.com/office/drawing/2014/main" id="{98D79D78-F9D1-B433-DE00-3E3EEA08AB27}"/>
              </a:ext>
            </a:extLst>
          </p:cNvPr>
          <p:cNvSpPr txBox="1"/>
          <p:nvPr/>
        </p:nvSpPr>
        <p:spPr>
          <a:xfrm>
            <a:off x="9130446" y="6392754"/>
            <a:ext cx="3662762" cy="461665"/>
          </a:xfrm>
          <a:prstGeom prst="rect">
            <a:avLst/>
          </a:prstGeom>
          <a:noFill/>
        </p:spPr>
        <p:txBody>
          <a:bodyPr wrap="square" rtlCol="0">
            <a:spAutoFit/>
          </a:bodyPr>
          <a:lstStyle/>
          <a:p>
            <a:r>
              <a:rPr lang="en-IN" sz="2400" dirty="0">
                <a:latin typeface="Chiller" panose="04020404031007020602" pitchFamily="82" charset="0"/>
              </a:rPr>
              <a:t>Ganesh Chowdhary Pinnamaneni</a:t>
            </a:r>
          </a:p>
        </p:txBody>
      </p:sp>
    </p:spTree>
    <p:extLst>
      <p:ext uri="{BB962C8B-B14F-4D97-AF65-F5344CB8AC3E}">
        <p14:creationId xmlns:p14="http://schemas.microsoft.com/office/powerpoint/2010/main" val="4236038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EE3DF5-FF8C-0364-9069-6B436A7F4FE6}"/>
              </a:ext>
            </a:extLst>
          </p:cNvPr>
          <p:cNvPicPr>
            <a:picLocks noChangeAspect="1"/>
          </p:cNvPicPr>
          <p:nvPr/>
        </p:nvPicPr>
        <p:blipFill>
          <a:blip r:embed="rId2"/>
          <a:stretch>
            <a:fillRect/>
          </a:stretch>
        </p:blipFill>
        <p:spPr>
          <a:xfrm>
            <a:off x="10825635" y="-188087"/>
            <a:ext cx="1519011" cy="1519011"/>
          </a:xfrm>
          <a:prstGeom prst="rect">
            <a:avLst/>
          </a:prstGeom>
        </p:spPr>
      </p:pic>
      <p:pic>
        <p:nvPicPr>
          <p:cNvPr id="5" name="Picture 4">
            <a:extLst>
              <a:ext uri="{FF2B5EF4-FFF2-40B4-BE49-F238E27FC236}">
                <a16:creationId xmlns:a16="http://schemas.microsoft.com/office/drawing/2014/main" id="{0E8E9C6D-622B-C26E-0E4A-02FC9946EBA6}"/>
              </a:ext>
            </a:extLst>
          </p:cNvPr>
          <p:cNvPicPr>
            <a:picLocks noChangeAspect="1"/>
          </p:cNvPicPr>
          <p:nvPr/>
        </p:nvPicPr>
        <p:blipFill>
          <a:blip r:embed="rId3"/>
          <a:stretch>
            <a:fillRect/>
          </a:stretch>
        </p:blipFill>
        <p:spPr>
          <a:xfrm>
            <a:off x="7803815" y="1139923"/>
            <a:ext cx="4216753" cy="4077399"/>
          </a:xfrm>
          <a:prstGeom prst="rect">
            <a:avLst/>
          </a:prstGeom>
        </p:spPr>
      </p:pic>
      <p:sp>
        <p:nvSpPr>
          <p:cNvPr id="6" name="TextBox 5">
            <a:extLst>
              <a:ext uri="{FF2B5EF4-FFF2-40B4-BE49-F238E27FC236}">
                <a16:creationId xmlns:a16="http://schemas.microsoft.com/office/drawing/2014/main" id="{617993BD-FD1C-0F6A-1529-9C45EA33E62A}"/>
              </a:ext>
            </a:extLst>
          </p:cNvPr>
          <p:cNvSpPr txBox="1"/>
          <p:nvPr/>
        </p:nvSpPr>
        <p:spPr>
          <a:xfrm>
            <a:off x="294793" y="1046480"/>
            <a:ext cx="7437122" cy="4801314"/>
          </a:xfrm>
          <a:prstGeom prst="rect">
            <a:avLst/>
          </a:prstGeom>
          <a:noFill/>
        </p:spPr>
        <p:txBody>
          <a:bodyPr wrap="square" rtlCol="0">
            <a:spAutoFit/>
          </a:bodyPr>
          <a:lstStyle/>
          <a:p>
            <a:pPr marL="285750" indent="-285750" algn="l">
              <a:buFont typeface="Wingdings" panose="05000000000000000000" pitchFamily="2" charset="2"/>
              <a:buChar char="§"/>
            </a:pPr>
            <a:r>
              <a:rPr lang="en-US" b="0" i="0" dirty="0">
                <a:solidFill>
                  <a:srgbClr val="D1D5DB"/>
                </a:solidFill>
                <a:effectLst/>
                <a:latin typeface="open sans" panose="020B0606030504020204" pitchFamily="34" charset="0"/>
                <a:ea typeface="open sans" panose="020B0606030504020204" pitchFamily="34" charset="0"/>
                <a:cs typeface="open sans" panose="020B0606030504020204" pitchFamily="34" charset="0"/>
              </a:rPr>
              <a:t>Deep learning, the bedrock of modern artificial intelligence, traces its roots back to the visionary work of Warren McCulloch and Walter Pitts in the 1940s. They conceptualized a mathematical model for neurons, laying the foundation for what would become neural networks. Fast forward to 1958, when Frank Rosenblatt introduced the perceptron, an early iteration of neural networks.</a:t>
            </a:r>
          </a:p>
          <a:p>
            <a:pPr algn="l"/>
            <a:endParaRPr lang="en-US" dirty="0">
              <a:solidFill>
                <a:srgbClr val="D1D5DB"/>
              </a:solidFill>
              <a:latin typeface="open sans" panose="020B0606030504020204" pitchFamily="34" charset="0"/>
              <a:ea typeface="open sans" panose="020B0606030504020204" pitchFamily="34" charset="0"/>
              <a:cs typeface="open sans" panose="020B0606030504020204" pitchFamily="34" charset="0"/>
            </a:endParaRPr>
          </a:p>
          <a:p>
            <a:pPr marL="285750" indent="-285750" algn="l">
              <a:buFont typeface="Wingdings" panose="05000000000000000000" pitchFamily="2" charset="2"/>
              <a:buChar char="§"/>
            </a:pPr>
            <a:endParaRPr lang="en-US" b="0" i="0" dirty="0">
              <a:solidFill>
                <a:srgbClr val="D1D5DB"/>
              </a:solidFill>
              <a:effectLst/>
              <a:latin typeface="open sans" panose="020B0606030504020204" pitchFamily="34" charset="0"/>
              <a:ea typeface="open sans" panose="020B0606030504020204" pitchFamily="34" charset="0"/>
              <a:cs typeface="open sans" panose="020B0606030504020204" pitchFamily="34" charset="0"/>
            </a:endParaRPr>
          </a:p>
          <a:p>
            <a:pPr marL="285750" indent="-285750" algn="l">
              <a:buFont typeface="Wingdings" panose="05000000000000000000" pitchFamily="2" charset="2"/>
              <a:buChar char="§"/>
            </a:pPr>
            <a:r>
              <a:rPr lang="en-US" b="0" i="0" dirty="0">
                <a:solidFill>
                  <a:srgbClr val="D1D5DB"/>
                </a:solidFill>
                <a:effectLst/>
                <a:latin typeface="open sans" panose="020B0606030504020204" pitchFamily="34" charset="0"/>
                <a:ea typeface="open sans" panose="020B0606030504020204" pitchFamily="34" charset="0"/>
                <a:cs typeface="open sans" panose="020B0606030504020204" pitchFamily="34" charset="0"/>
              </a:rPr>
              <a:t>However, progress faced a setback during the AI winter of the 1970s and 1980s. Limited computational power and inadequate data stifled advancements, leading to a temporary lull in AI research funding. It wasn't until the 1990s that neural networks saw a revival, thanks to breakthroughs like the backpropagation algorithm and the pioneering work of researchers like Yann LeCun in developing convolutional neural networks (CNNs).</a:t>
            </a:r>
          </a:p>
          <a:p>
            <a:endParaRPr lang="en-IN" dirty="0"/>
          </a:p>
        </p:txBody>
      </p:sp>
      <p:sp>
        <p:nvSpPr>
          <p:cNvPr id="7" name="TextBox 6">
            <a:extLst>
              <a:ext uri="{FF2B5EF4-FFF2-40B4-BE49-F238E27FC236}">
                <a16:creationId xmlns:a16="http://schemas.microsoft.com/office/drawing/2014/main" id="{F3BD4EC7-F288-3FC8-D5B5-61B684D4F52D}"/>
              </a:ext>
            </a:extLst>
          </p:cNvPr>
          <p:cNvSpPr txBox="1"/>
          <p:nvPr/>
        </p:nvSpPr>
        <p:spPr>
          <a:xfrm>
            <a:off x="294793" y="259175"/>
            <a:ext cx="6766562" cy="646331"/>
          </a:xfrm>
          <a:prstGeom prst="rect">
            <a:avLst/>
          </a:prstGeom>
          <a:noFill/>
        </p:spPr>
        <p:txBody>
          <a:bodyPr wrap="square" rtlCol="0">
            <a:spAutoFit/>
          </a:bodyPr>
          <a:lstStyle/>
          <a:p>
            <a:pPr marL="285750" indent="-285750">
              <a:buFont typeface="Wingdings" panose="05000000000000000000" pitchFamily="2" charset="2"/>
              <a:buChar char="v"/>
            </a:pPr>
            <a:r>
              <a:rPr lang="en-IN" b="1" dirty="0">
                <a:latin typeface="Bodoni MT Black" panose="02070A03080606020203" pitchFamily="18" charset="0"/>
              </a:rPr>
              <a:t>History of Deep Learning </a:t>
            </a:r>
            <a:r>
              <a:rPr lang="en-IN" dirty="0">
                <a:latin typeface="Bodoni MT Black" panose="02070A03080606020203" pitchFamily="18" charset="0"/>
              </a:rPr>
              <a:t>(</a:t>
            </a:r>
            <a:r>
              <a:rPr lang="en-IN" dirty="0"/>
              <a:t>:- -&gt;</a:t>
            </a:r>
          </a:p>
          <a:p>
            <a:endParaRPr lang="en-IN" dirty="0"/>
          </a:p>
        </p:txBody>
      </p:sp>
    </p:spTree>
    <p:extLst>
      <p:ext uri="{BB962C8B-B14F-4D97-AF65-F5344CB8AC3E}">
        <p14:creationId xmlns:p14="http://schemas.microsoft.com/office/powerpoint/2010/main" val="3579008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05D782A-9F01-CB07-C5FA-BEAB5DF242AA}"/>
              </a:ext>
            </a:extLst>
          </p:cNvPr>
          <p:cNvPicPr>
            <a:picLocks noChangeAspect="1"/>
          </p:cNvPicPr>
          <p:nvPr/>
        </p:nvPicPr>
        <p:blipFill>
          <a:blip r:embed="rId2"/>
          <a:stretch>
            <a:fillRect/>
          </a:stretch>
        </p:blipFill>
        <p:spPr>
          <a:xfrm>
            <a:off x="10825635" y="-188087"/>
            <a:ext cx="1519011" cy="1519011"/>
          </a:xfrm>
          <a:prstGeom prst="rect">
            <a:avLst/>
          </a:prstGeom>
        </p:spPr>
      </p:pic>
      <p:sp>
        <p:nvSpPr>
          <p:cNvPr id="6" name="TextBox 5">
            <a:extLst>
              <a:ext uri="{FF2B5EF4-FFF2-40B4-BE49-F238E27FC236}">
                <a16:creationId xmlns:a16="http://schemas.microsoft.com/office/drawing/2014/main" id="{DD660DFD-F19F-588E-98EA-002D2D747E80}"/>
              </a:ext>
            </a:extLst>
          </p:cNvPr>
          <p:cNvSpPr txBox="1"/>
          <p:nvPr/>
        </p:nvSpPr>
        <p:spPr>
          <a:xfrm>
            <a:off x="235974" y="302030"/>
            <a:ext cx="6174658" cy="369332"/>
          </a:xfrm>
          <a:prstGeom prst="rect">
            <a:avLst/>
          </a:prstGeom>
          <a:noFill/>
        </p:spPr>
        <p:txBody>
          <a:bodyPr wrap="square">
            <a:spAutoFit/>
          </a:bodyPr>
          <a:lstStyle/>
          <a:p>
            <a:pPr marL="285750" indent="-285750">
              <a:buFont typeface="Wingdings" panose="05000000000000000000" pitchFamily="2" charset="2"/>
              <a:buChar char="v"/>
            </a:pPr>
            <a:r>
              <a:rPr lang="en-IN" b="1" dirty="0">
                <a:latin typeface="Bodoni MT Black" panose="02070A03080606020203" pitchFamily="18" charset="0"/>
              </a:rPr>
              <a:t>Terminology Behind  Deep Learning </a:t>
            </a:r>
            <a:r>
              <a:rPr lang="en-IN" dirty="0">
                <a:latin typeface="Bodoni MT Black" panose="02070A03080606020203" pitchFamily="18" charset="0"/>
              </a:rPr>
              <a:t>(</a:t>
            </a:r>
            <a:r>
              <a:rPr lang="en-IN" dirty="0"/>
              <a:t>:- -&gt;</a:t>
            </a:r>
          </a:p>
        </p:txBody>
      </p:sp>
      <p:sp>
        <p:nvSpPr>
          <p:cNvPr id="7" name="TextBox 6">
            <a:extLst>
              <a:ext uri="{FF2B5EF4-FFF2-40B4-BE49-F238E27FC236}">
                <a16:creationId xmlns:a16="http://schemas.microsoft.com/office/drawing/2014/main" id="{E27C1D8F-D51C-1FF8-BEA0-FE1568EB8E2E}"/>
              </a:ext>
            </a:extLst>
          </p:cNvPr>
          <p:cNvSpPr txBox="1"/>
          <p:nvPr/>
        </p:nvSpPr>
        <p:spPr>
          <a:xfrm>
            <a:off x="5717458" y="2880851"/>
            <a:ext cx="914400" cy="646331"/>
          </a:xfrm>
          <a:prstGeom prst="rect">
            <a:avLst/>
          </a:prstGeom>
          <a:noFill/>
        </p:spPr>
        <p:txBody>
          <a:bodyPr wrap="square" rtlCol="0">
            <a:spAutoFit/>
          </a:bodyPr>
          <a:lstStyle/>
          <a:p>
            <a:endParaRPr lang="en-IN" dirty="0"/>
          </a:p>
          <a:p>
            <a:endParaRPr lang="en-IN" dirty="0"/>
          </a:p>
        </p:txBody>
      </p:sp>
      <p:pic>
        <p:nvPicPr>
          <p:cNvPr id="9" name="Picture 8">
            <a:extLst>
              <a:ext uri="{FF2B5EF4-FFF2-40B4-BE49-F238E27FC236}">
                <a16:creationId xmlns:a16="http://schemas.microsoft.com/office/drawing/2014/main" id="{D29F3B47-B9B4-2537-D766-F16216164D94}"/>
              </a:ext>
            </a:extLst>
          </p:cNvPr>
          <p:cNvPicPr>
            <a:picLocks noChangeAspect="1"/>
          </p:cNvPicPr>
          <p:nvPr/>
        </p:nvPicPr>
        <p:blipFill>
          <a:blip r:embed="rId3"/>
          <a:stretch>
            <a:fillRect/>
          </a:stretch>
        </p:blipFill>
        <p:spPr>
          <a:xfrm>
            <a:off x="6779341" y="858976"/>
            <a:ext cx="4618985" cy="274320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11" name="TextBox 10">
            <a:extLst>
              <a:ext uri="{FF2B5EF4-FFF2-40B4-BE49-F238E27FC236}">
                <a16:creationId xmlns:a16="http://schemas.microsoft.com/office/drawing/2014/main" id="{6C1882DB-BCB4-AECA-8216-E153C9AC0A2A}"/>
              </a:ext>
            </a:extLst>
          </p:cNvPr>
          <p:cNvSpPr txBox="1"/>
          <p:nvPr/>
        </p:nvSpPr>
        <p:spPr>
          <a:xfrm>
            <a:off x="309716" y="1190917"/>
            <a:ext cx="6395884" cy="1200329"/>
          </a:xfrm>
          <a:prstGeom prst="rect">
            <a:avLst/>
          </a:prstGeom>
          <a:noFill/>
        </p:spPr>
        <p:txBody>
          <a:bodyPr wrap="square" rtlCol="0">
            <a:spAutoFit/>
          </a:bodyPr>
          <a:lstStyle/>
          <a:p>
            <a:pPr marL="285750" indent="-285750">
              <a:buFont typeface="Wingdings" panose="05000000000000000000" pitchFamily="2" charset="2"/>
              <a:buChar char="ü"/>
            </a:pPr>
            <a:r>
              <a:rPr lang="en-IN" u="sng" dirty="0">
                <a:latin typeface="Berlin Sans FB Demi" panose="020E0802020502020306" pitchFamily="34" charset="0"/>
              </a:rPr>
              <a:t>What actually Deep Learning means ? :- </a:t>
            </a:r>
            <a:r>
              <a:rPr lang="en-US" dirty="0">
                <a:latin typeface="open sans" panose="020B0606030504020204" pitchFamily="34" charset="0"/>
              </a:rPr>
              <a:t>D</a:t>
            </a:r>
            <a:r>
              <a:rPr lang="en-US" b="0" i="0" dirty="0">
                <a:effectLst/>
                <a:latin typeface="open sans" panose="020B0606030504020204" pitchFamily="34" charset="0"/>
              </a:rPr>
              <a:t>eep </a:t>
            </a:r>
            <a:r>
              <a:rPr lang="en-US" dirty="0">
                <a:latin typeface="open sans" panose="020B0606030504020204" pitchFamily="34" charset="0"/>
              </a:rPr>
              <a:t>L</a:t>
            </a:r>
            <a:r>
              <a:rPr lang="en-US" b="0" i="0" dirty="0">
                <a:effectLst/>
                <a:latin typeface="open sans" panose="020B0606030504020204" pitchFamily="34" charset="0"/>
              </a:rPr>
              <a:t>earning is the process of applying deep neural network technologies to solve problems. </a:t>
            </a:r>
            <a:r>
              <a:rPr lang="en-US" i="0" dirty="0">
                <a:effectLst/>
                <a:latin typeface="open sans" panose="020B0606030504020204" pitchFamily="34" charset="0"/>
              </a:rPr>
              <a:t>Deep </a:t>
            </a:r>
            <a:r>
              <a:rPr lang="en-US" b="0" i="0" dirty="0">
                <a:effectLst/>
                <a:latin typeface="open sans" panose="020B0606030504020204" pitchFamily="34" charset="0"/>
              </a:rPr>
              <a:t>neural networks are neural networks with one hidden layer minimum </a:t>
            </a:r>
            <a:endParaRPr lang="en-IN" dirty="0"/>
          </a:p>
        </p:txBody>
      </p:sp>
      <p:sp>
        <p:nvSpPr>
          <p:cNvPr id="13" name="TextBox 12">
            <a:extLst>
              <a:ext uri="{FF2B5EF4-FFF2-40B4-BE49-F238E27FC236}">
                <a16:creationId xmlns:a16="http://schemas.microsoft.com/office/drawing/2014/main" id="{26DBB186-6209-54C9-3789-A1AE75F8544E}"/>
              </a:ext>
            </a:extLst>
          </p:cNvPr>
          <p:cNvSpPr txBox="1"/>
          <p:nvPr/>
        </p:nvSpPr>
        <p:spPr>
          <a:xfrm>
            <a:off x="346588" y="2712631"/>
            <a:ext cx="6174658" cy="1477328"/>
          </a:xfrm>
          <a:prstGeom prst="rect">
            <a:avLst/>
          </a:prstGeom>
          <a:noFill/>
        </p:spPr>
        <p:txBody>
          <a:bodyPr wrap="square" rtlCol="0">
            <a:spAutoFit/>
          </a:bodyPr>
          <a:lstStyle/>
          <a:p>
            <a:pPr marL="285750" indent="-285750">
              <a:buFont typeface="Wingdings" panose="05000000000000000000" pitchFamily="2" charset="2"/>
              <a:buChar char="ü"/>
            </a:pPr>
            <a:r>
              <a:rPr lang="en-IN" u="sng" dirty="0">
                <a:latin typeface="Berlin Sans FB Demi" panose="020E0802020502020306" pitchFamily="34" charset="0"/>
              </a:rPr>
              <a:t>What is Artificial Neural Network ? :-</a:t>
            </a:r>
            <a:r>
              <a:rPr lang="en-US" b="0" i="0" dirty="0">
                <a:solidFill>
                  <a:srgbClr val="111111"/>
                </a:solidFill>
                <a:effectLst/>
                <a:latin typeface="open sans" panose="020B0606030504020204" pitchFamily="34" charset="0"/>
              </a:rPr>
              <a:t>  </a:t>
            </a:r>
            <a:r>
              <a:rPr lang="en-US" b="0" i="0" dirty="0">
                <a:effectLst/>
                <a:latin typeface="open sans" panose="020B0606030504020204" pitchFamily="34" charset="0"/>
              </a:rPr>
              <a:t>Actually, artificial neural networks (ANNs) alone (the non-deep variety) have been around for a very long time, and have been able to solve certain types of problems historically. </a:t>
            </a:r>
          </a:p>
        </p:txBody>
      </p:sp>
      <p:sp>
        <p:nvSpPr>
          <p:cNvPr id="15" name="TextBox 14">
            <a:extLst>
              <a:ext uri="{FF2B5EF4-FFF2-40B4-BE49-F238E27FC236}">
                <a16:creationId xmlns:a16="http://schemas.microsoft.com/office/drawing/2014/main" id="{2E72BA17-CB47-0F84-6E91-9A0D8C9701EF}"/>
              </a:ext>
            </a:extLst>
          </p:cNvPr>
          <p:cNvSpPr txBox="1"/>
          <p:nvPr/>
        </p:nvSpPr>
        <p:spPr>
          <a:xfrm>
            <a:off x="-491613" y="4581385"/>
            <a:ext cx="9832258" cy="1477328"/>
          </a:xfrm>
          <a:prstGeom prst="rect">
            <a:avLst/>
          </a:prstGeom>
          <a:noFill/>
        </p:spPr>
        <p:txBody>
          <a:bodyPr wrap="square">
            <a:spAutoFit/>
          </a:bodyPr>
          <a:lstStyle/>
          <a:p>
            <a:pPr marL="1200150" lvl="2" indent="-285750">
              <a:buFont typeface="Wingdings" panose="05000000000000000000" pitchFamily="2" charset="2"/>
              <a:buChar char="Ø"/>
            </a:pPr>
            <a:r>
              <a:rPr lang="en-US" b="0" i="0" dirty="0">
                <a:effectLst/>
                <a:latin typeface="open sans" panose="020B0606030504020204" pitchFamily="34" charset="0"/>
              </a:rPr>
              <a:t>The</a:t>
            </a:r>
            <a:r>
              <a:rPr lang="en-US" dirty="0">
                <a:latin typeface="open sans" panose="020B0606030504020204" pitchFamily="34" charset="0"/>
              </a:rPr>
              <a:t> Deep L</a:t>
            </a:r>
            <a:r>
              <a:rPr lang="en-US" b="0" i="0" dirty="0">
                <a:effectLst/>
                <a:latin typeface="open sans" panose="020B0606030504020204" pitchFamily="34" charset="0"/>
              </a:rPr>
              <a:t>earning architecture was originally inspired by the </a:t>
            </a:r>
            <a:r>
              <a:rPr lang="en-US" dirty="0">
                <a:latin typeface="Ravie" panose="04040805050809020602" pitchFamily="82" charset="0"/>
              </a:rPr>
              <a:t>B</a:t>
            </a:r>
            <a:r>
              <a:rPr lang="en-US" b="0" i="0" dirty="0">
                <a:effectLst/>
                <a:latin typeface="Ravie" panose="04040805050809020602" pitchFamily="82" charset="0"/>
              </a:rPr>
              <a:t>iological Brain </a:t>
            </a:r>
            <a:r>
              <a:rPr lang="en-US" b="0" i="0" dirty="0">
                <a:effectLst/>
                <a:latin typeface="open sans" panose="020B0606030504020204" pitchFamily="34" charset="0"/>
              </a:rPr>
              <a:t>(particularly the neuron) by which deep learning is carried out.</a:t>
            </a:r>
          </a:p>
          <a:p>
            <a:pPr marL="1200150" lvl="2" indent="-285750">
              <a:buFont typeface="Wingdings" panose="05000000000000000000" pitchFamily="2" charset="2"/>
              <a:buChar char="Ø"/>
            </a:pPr>
            <a:endParaRPr lang="en-US" b="0" i="0" dirty="0">
              <a:effectLst/>
              <a:latin typeface="open sans" panose="020B0606030504020204" pitchFamily="34" charset="0"/>
            </a:endParaRPr>
          </a:p>
          <a:p>
            <a:pPr marL="1200150" lvl="2" indent="-285750">
              <a:buFont typeface="Wingdings" panose="05000000000000000000" pitchFamily="2" charset="2"/>
              <a:buChar char="Ø"/>
            </a:pPr>
            <a:r>
              <a:rPr lang="en-US" b="0" i="0" dirty="0">
                <a:solidFill>
                  <a:schemeClr val="tx1">
                    <a:lumMod val="95000"/>
                  </a:schemeClr>
                </a:solidFill>
                <a:effectLst/>
                <a:latin typeface="open sans" panose="020B0606030504020204" pitchFamily="34" charset="0"/>
              </a:rPr>
              <a:t>Popular publications propagate the idea that ANNs are somehow an exact replica of what's going on in the human (or other biological) brain.</a:t>
            </a:r>
            <a:endParaRPr lang="en-IN" u="sng" dirty="0">
              <a:solidFill>
                <a:schemeClr val="tx1">
                  <a:lumMod val="95000"/>
                </a:schemeClr>
              </a:solidFill>
              <a:latin typeface="Berlin Sans FB Demi" panose="020E0802020502020306" pitchFamily="34" charset="0"/>
            </a:endParaRPr>
          </a:p>
        </p:txBody>
      </p:sp>
    </p:spTree>
    <p:extLst>
      <p:ext uri="{BB962C8B-B14F-4D97-AF65-F5344CB8AC3E}">
        <p14:creationId xmlns:p14="http://schemas.microsoft.com/office/powerpoint/2010/main" val="925148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FA53D-DFC7-870E-3A2B-0CF2AF23D93D}"/>
              </a:ext>
            </a:extLst>
          </p:cNvPr>
          <p:cNvPicPr>
            <a:picLocks noChangeAspect="1"/>
          </p:cNvPicPr>
          <p:nvPr/>
        </p:nvPicPr>
        <p:blipFill>
          <a:blip r:embed="rId2"/>
          <a:stretch>
            <a:fillRect/>
          </a:stretch>
        </p:blipFill>
        <p:spPr>
          <a:xfrm>
            <a:off x="10845300" y="5573616"/>
            <a:ext cx="1519011" cy="1519011"/>
          </a:xfrm>
          <a:prstGeom prst="rect">
            <a:avLst/>
          </a:prstGeom>
        </p:spPr>
      </p:pic>
      <p:sp>
        <p:nvSpPr>
          <p:cNvPr id="2" name="TextBox 1">
            <a:extLst>
              <a:ext uri="{FF2B5EF4-FFF2-40B4-BE49-F238E27FC236}">
                <a16:creationId xmlns:a16="http://schemas.microsoft.com/office/drawing/2014/main" id="{E6FDA881-4440-5208-3386-B1E3C20DF429}"/>
              </a:ext>
            </a:extLst>
          </p:cNvPr>
          <p:cNvSpPr txBox="1"/>
          <p:nvPr/>
        </p:nvSpPr>
        <p:spPr>
          <a:xfrm>
            <a:off x="353962" y="340828"/>
            <a:ext cx="5201264" cy="923330"/>
          </a:xfrm>
          <a:prstGeom prst="rect">
            <a:avLst/>
          </a:prstGeom>
          <a:noFill/>
        </p:spPr>
        <p:txBody>
          <a:bodyPr wrap="square" rtlCol="0">
            <a:spAutoFit/>
          </a:bodyPr>
          <a:lstStyle/>
          <a:p>
            <a:r>
              <a:rPr lang="en-IN" u="sng" dirty="0">
                <a:latin typeface="Berlin Sans FB Demi" panose="020E0802020502020306" pitchFamily="34" charset="0"/>
              </a:rPr>
              <a:t>How does Biological Neuron Looks Like ? :-</a:t>
            </a:r>
          </a:p>
          <a:p>
            <a:endParaRPr lang="en-IN" u="sng" dirty="0">
              <a:latin typeface="Berlin Sans FB Demi" panose="020E0802020502020306" pitchFamily="34" charset="0"/>
            </a:endParaRPr>
          </a:p>
          <a:p>
            <a:endParaRPr lang="en-IN" dirty="0"/>
          </a:p>
        </p:txBody>
      </p:sp>
      <p:pic>
        <p:nvPicPr>
          <p:cNvPr id="1030" name="Picture 6" descr="Deep Learning Key Terms, Explained">
            <a:extLst>
              <a:ext uri="{FF2B5EF4-FFF2-40B4-BE49-F238E27FC236}">
                <a16:creationId xmlns:a16="http://schemas.microsoft.com/office/drawing/2014/main" id="{2B7F4F52-4AA6-F5C5-DA02-C98C09FC50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1908" y="0"/>
            <a:ext cx="6190092" cy="379705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0390C5D-445B-8C58-CD98-028AFC9A1510}"/>
              </a:ext>
            </a:extLst>
          </p:cNvPr>
          <p:cNvSpPr txBox="1"/>
          <p:nvPr/>
        </p:nvSpPr>
        <p:spPr>
          <a:xfrm>
            <a:off x="285134" y="766917"/>
            <a:ext cx="5810865" cy="4801314"/>
          </a:xfrm>
          <a:prstGeom prst="rect">
            <a:avLst/>
          </a:prstGeom>
          <a:noFill/>
        </p:spPr>
        <p:txBody>
          <a:bodyPr wrap="square" rtlCol="0">
            <a:spAutoFit/>
          </a:bodyPr>
          <a:lstStyle/>
          <a:p>
            <a:pPr marL="285750" indent="-285750" algn="l">
              <a:buFont typeface="Wingdings" panose="05000000000000000000" pitchFamily="2" charset="2"/>
              <a:buChar char="Ø"/>
            </a:pPr>
            <a:r>
              <a:rPr lang="en-US" b="0" i="0" dirty="0">
                <a:effectLst/>
                <a:latin typeface="open sans" panose="020B0606030504020204" pitchFamily="34" charset="0"/>
              </a:rPr>
              <a:t>The major components of the biological neuron of interest to us are:</a:t>
            </a:r>
          </a:p>
          <a:p>
            <a:pPr algn="l"/>
            <a:endParaRPr lang="en-US" b="0" i="0" dirty="0">
              <a:effectLst/>
              <a:latin typeface="open sans" panose="020B0606030504020204" pitchFamily="34" charset="0"/>
            </a:endParaRPr>
          </a:p>
          <a:p>
            <a:pPr lvl="1">
              <a:buFont typeface="Arial" panose="020B0604020202020204" pitchFamily="34" charset="0"/>
              <a:buChar char="•"/>
            </a:pPr>
            <a:r>
              <a:rPr lang="en-US" b="0" i="0" dirty="0">
                <a:effectLst/>
                <a:latin typeface="open sans" panose="020B0606030504020204" pitchFamily="34" charset="0"/>
              </a:rPr>
              <a:t>The </a:t>
            </a:r>
            <a:r>
              <a:rPr lang="en-US" b="1" i="0" dirty="0">
                <a:effectLst/>
                <a:latin typeface="open sans" panose="020B0606030504020204" pitchFamily="34" charset="0"/>
              </a:rPr>
              <a:t>nucleus</a:t>
            </a:r>
            <a:r>
              <a:rPr lang="en-US" b="0" i="0" dirty="0">
                <a:effectLst/>
                <a:latin typeface="open sans" panose="020B0606030504020204" pitchFamily="34" charset="0"/>
              </a:rPr>
              <a:t> holds genetic information (i.e. DNA)</a:t>
            </a:r>
          </a:p>
          <a:p>
            <a:pPr lvl="1"/>
            <a:endParaRPr lang="en-US" b="0" i="0" dirty="0">
              <a:effectLst/>
              <a:latin typeface="open sans" panose="020B0606030504020204" pitchFamily="34" charset="0"/>
            </a:endParaRPr>
          </a:p>
          <a:p>
            <a:pPr lvl="1">
              <a:buFont typeface="Arial" panose="020B0604020202020204" pitchFamily="34" charset="0"/>
              <a:buChar char="•"/>
            </a:pPr>
            <a:r>
              <a:rPr lang="en-US" b="0" i="0" dirty="0">
                <a:effectLst/>
                <a:latin typeface="open sans" panose="020B0606030504020204" pitchFamily="34" charset="0"/>
              </a:rPr>
              <a:t>The </a:t>
            </a:r>
            <a:r>
              <a:rPr lang="en-US" b="1" i="0" dirty="0">
                <a:effectLst/>
                <a:latin typeface="open sans" panose="020B0606030504020204" pitchFamily="34" charset="0"/>
              </a:rPr>
              <a:t>cell body</a:t>
            </a:r>
            <a:r>
              <a:rPr lang="en-US" b="0" i="0" dirty="0">
                <a:effectLst/>
                <a:latin typeface="open sans" panose="020B0606030504020204" pitchFamily="34" charset="0"/>
              </a:rPr>
              <a:t> processes input activations and converts them to output activations</a:t>
            </a:r>
          </a:p>
          <a:p>
            <a:pPr lvl="1"/>
            <a:endParaRPr lang="en-US" b="0" i="0" dirty="0">
              <a:effectLst/>
              <a:latin typeface="open sans" panose="020B0606030504020204" pitchFamily="34" charset="0"/>
            </a:endParaRPr>
          </a:p>
          <a:p>
            <a:pPr lvl="1">
              <a:buFont typeface="Arial" panose="020B0604020202020204" pitchFamily="34" charset="0"/>
              <a:buChar char="•"/>
            </a:pPr>
            <a:r>
              <a:rPr lang="en-US" b="1" i="0" dirty="0">
                <a:effectLst/>
                <a:latin typeface="open sans" panose="020B0606030504020204" pitchFamily="34" charset="0"/>
              </a:rPr>
              <a:t>Dendrites</a:t>
            </a:r>
            <a:r>
              <a:rPr lang="en-US" b="0" i="0" dirty="0">
                <a:effectLst/>
                <a:latin typeface="open sans" panose="020B0606030504020204" pitchFamily="34" charset="0"/>
              </a:rPr>
              <a:t> receive activations from other neurons</a:t>
            </a:r>
          </a:p>
          <a:p>
            <a:pPr lvl="1"/>
            <a:endParaRPr lang="en-US" b="0" i="0" dirty="0">
              <a:effectLst/>
              <a:latin typeface="open sans" panose="020B0606030504020204" pitchFamily="34" charset="0"/>
            </a:endParaRPr>
          </a:p>
          <a:p>
            <a:pPr lvl="1">
              <a:buFont typeface="Arial" panose="020B0604020202020204" pitchFamily="34" charset="0"/>
              <a:buChar char="•"/>
            </a:pPr>
            <a:r>
              <a:rPr lang="en-US" b="1" i="0" dirty="0">
                <a:effectLst/>
                <a:latin typeface="open sans" panose="020B0606030504020204" pitchFamily="34" charset="0"/>
              </a:rPr>
              <a:t>Axons</a:t>
            </a:r>
            <a:r>
              <a:rPr lang="en-US" b="0" i="0" dirty="0">
                <a:effectLst/>
                <a:latin typeface="open sans" panose="020B0606030504020204" pitchFamily="34" charset="0"/>
              </a:rPr>
              <a:t> transmit activations to other neurons</a:t>
            </a:r>
          </a:p>
          <a:p>
            <a:pPr lvl="1"/>
            <a:endParaRPr lang="en-US" b="0" i="0" dirty="0">
              <a:effectLst/>
              <a:latin typeface="open sans" panose="020B0606030504020204" pitchFamily="34" charset="0"/>
            </a:endParaRPr>
          </a:p>
          <a:p>
            <a:pPr lvl="1">
              <a:buFont typeface="Arial" panose="020B0604020202020204" pitchFamily="34" charset="0"/>
              <a:buChar char="•"/>
            </a:pPr>
            <a:r>
              <a:rPr lang="en-US" b="0" i="0" dirty="0">
                <a:effectLst/>
                <a:latin typeface="open sans" panose="020B0606030504020204" pitchFamily="34" charset="0"/>
              </a:rPr>
              <a:t>The </a:t>
            </a:r>
            <a:r>
              <a:rPr lang="en-US" b="1" i="0" dirty="0">
                <a:effectLst/>
                <a:latin typeface="open sans" panose="020B0606030504020204" pitchFamily="34" charset="0"/>
              </a:rPr>
              <a:t>axon endings</a:t>
            </a:r>
            <a:r>
              <a:rPr lang="en-US" b="0" i="0" dirty="0">
                <a:effectLst/>
                <a:latin typeface="open sans" panose="020B0606030504020204" pitchFamily="34" charset="0"/>
              </a:rPr>
              <a:t>, along with neighboring dendrites, form the synapses between neurons</a:t>
            </a:r>
          </a:p>
          <a:p>
            <a:endParaRPr lang="en-IN" dirty="0"/>
          </a:p>
        </p:txBody>
      </p:sp>
      <p:sp>
        <p:nvSpPr>
          <p:cNvPr id="7" name="TextBox 6">
            <a:extLst>
              <a:ext uri="{FF2B5EF4-FFF2-40B4-BE49-F238E27FC236}">
                <a16:creationId xmlns:a16="http://schemas.microsoft.com/office/drawing/2014/main" id="{09A5E6BC-95E8-42D7-B943-7E9385F4F733}"/>
              </a:ext>
            </a:extLst>
          </p:cNvPr>
          <p:cNvSpPr txBox="1"/>
          <p:nvPr/>
        </p:nvSpPr>
        <p:spPr>
          <a:xfrm>
            <a:off x="570273" y="5870841"/>
            <a:ext cx="10697496" cy="646331"/>
          </a:xfrm>
          <a:prstGeom prst="rect">
            <a:avLst/>
          </a:prstGeom>
          <a:noFill/>
        </p:spPr>
        <p:txBody>
          <a:bodyPr wrap="square" rtlCol="0">
            <a:spAutoFit/>
          </a:bodyPr>
          <a:lstStyle/>
          <a:p>
            <a:pPr marL="285750" indent="-285750">
              <a:buFont typeface="Wingdings" panose="05000000000000000000" pitchFamily="2" charset="2"/>
              <a:buChar char="ü"/>
            </a:pPr>
            <a:r>
              <a:rPr lang="en-US" b="0" i="0" dirty="0">
                <a:effectLst/>
                <a:latin typeface="open sans" panose="020B0606030504020204" pitchFamily="34" charset="0"/>
              </a:rPr>
              <a:t>Chemicals called Neurotransmitters then diffuse across the </a:t>
            </a:r>
            <a:r>
              <a:rPr lang="en-US" b="1" i="0" dirty="0">
                <a:effectLst/>
                <a:latin typeface="open sans" panose="020B0606030504020204" pitchFamily="34" charset="0"/>
              </a:rPr>
              <a:t>synaptic cleft</a:t>
            </a:r>
            <a:r>
              <a:rPr lang="en-US" b="0" i="0" dirty="0">
                <a:effectLst/>
                <a:latin typeface="open sans" panose="020B0606030504020204" pitchFamily="34" charset="0"/>
              </a:rPr>
              <a:t> between an </a:t>
            </a:r>
            <a:r>
              <a:rPr lang="en-US" b="1" i="0" dirty="0">
                <a:effectLst/>
                <a:latin typeface="open sans" panose="020B0606030504020204" pitchFamily="34" charset="0"/>
              </a:rPr>
              <a:t>axon ending </a:t>
            </a:r>
            <a:r>
              <a:rPr lang="en-US" b="0" i="0" dirty="0">
                <a:effectLst/>
                <a:latin typeface="open sans" panose="020B0606030504020204" pitchFamily="34" charset="0"/>
              </a:rPr>
              <a:t>and a </a:t>
            </a:r>
            <a:r>
              <a:rPr lang="en-US" b="1" i="0" dirty="0">
                <a:effectLst/>
                <a:latin typeface="open sans" panose="020B0606030504020204" pitchFamily="34" charset="0"/>
              </a:rPr>
              <a:t>neighboring dendrite</a:t>
            </a:r>
            <a:r>
              <a:rPr lang="en-US" b="0" i="0" dirty="0">
                <a:effectLst/>
                <a:latin typeface="open sans" panose="020B0606030504020204" pitchFamily="34" charset="0"/>
              </a:rPr>
              <a:t>, constituting a </a:t>
            </a:r>
            <a:r>
              <a:rPr lang="en-US" b="1" i="0" dirty="0">
                <a:effectLst/>
                <a:latin typeface="open sans" panose="020B0606030504020204" pitchFamily="34" charset="0"/>
              </a:rPr>
              <a:t>Neurotransmission.</a:t>
            </a:r>
            <a:endParaRPr lang="en-IN" b="1" dirty="0"/>
          </a:p>
        </p:txBody>
      </p:sp>
    </p:spTree>
    <p:extLst>
      <p:ext uri="{BB962C8B-B14F-4D97-AF65-F5344CB8AC3E}">
        <p14:creationId xmlns:p14="http://schemas.microsoft.com/office/powerpoint/2010/main" val="3117107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490464-BC95-7313-87BF-528E650636F2}"/>
              </a:ext>
            </a:extLst>
          </p:cNvPr>
          <p:cNvSpPr txBox="1"/>
          <p:nvPr/>
        </p:nvSpPr>
        <p:spPr>
          <a:xfrm>
            <a:off x="452283" y="285136"/>
            <a:ext cx="7311053" cy="3416320"/>
          </a:xfrm>
          <a:prstGeom prst="rect">
            <a:avLst/>
          </a:prstGeom>
          <a:noFill/>
        </p:spPr>
        <p:txBody>
          <a:bodyPr wrap="square" rtlCol="0">
            <a:spAutoFit/>
          </a:bodyPr>
          <a:lstStyle/>
          <a:p>
            <a:pPr marL="285750" indent="-285750">
              <a:buFont typeface="Wingdings" panose="05000000000000000000" pitchFamily="2" charset="2"/>
              <a:buChar char="ü"/>
            </a:pPr>
            <a:r>
              <a:rPr lang="en-US" b="1" i="0" u="sng" dirty="0">
                <a:effectLst/>
                <a:latin typeface="open sans" panose="020B0606030504020204" pitchFamily="34" charset="0"/>
              </a:rPr>
              <a:t>Feedforward Neural Network :-</a:t>
            </a:r>
          </a:p>
          <a:p>
            <a:pPr algn="l"/>
            <a:r>
              <a:rPr lang="en-US" b="0" i="0" dirty="0">
                <a:effectLst/>
                <a:latin typeface="open sans" panose="020B0606030504020204" pitchFamily="34" charset="0"/>
              </a:rPr>
              <a:t> </a:t>
            </a:r>
            <a:br>
              <a:rPr lang="en-US" b="0" i="0" dirty="0">
                <a:effectLst/>
                <a:latin typeface="open sans" panose="020B0606030504020204" pitchFamily="34" charset="0"/>
              </a:rPr>
            </a:br>
            <a:r>
              <a:rPr lang="en-US" b="0" i="0" dirty="0">
                <a:effectLst/>
                <a:latin typeface="open sans" panose="020B0606030504020204" pitchFamily="34" charset="0"/>
                <a:sym typeface="Wingdings" panose="05000000000000000000" pitchFamily="2" charset="2"/>
              </a:rPr>
              <a:t> </a:t>
            </a:r>
            <a:r>
              <a:rPr lang="en-US" b="0" i="0" dirty="0">
                <a:effectLst/>
                <a:latin typeface="open sans" panose="020B0606030504020204" pitchFamily="34" charset="0"/>
              </a:rPr>
              <a:t>Feedforward neural networks are the simplest form of neural network architecture, in which connections </a:t>
            </a:r>
            <a:r>
              <a:rPr lang="en-US" b="1" i="0" dirty="0">
                <a:effectLst/>
                <a:latin typeface="open sans" panose="020B0606030504020204" pitchFamily="34" charset="0"/>
              </a:rPr>
              <a:t>are non-cyclical</a:t>
            </a:r>
            <a:r>
              <a:rPr lang="en-US" b="0" i="0" dirty="0">
                <a:effectLst/>
                <a:latin typeface="open sans" panose="020B0606030504020204" pitchFamily="34" charset="0"/>
              </a:rPr>
              <a:t>. The original artificial neural network, information in a feedforward network advances in a </a:t>
            </a:r>
            <a:r>
              <a:rPr lang="en-US" b="1" i="0" dirty="0">
                <a:effectLst/>
                <a:latin typeface="open sans" panose="020B0606030504020204" pitchFamily="34" charset="0"/>
              </a:rPr>
              <a:t>single direction</a:t>
            </a:r>
            <a:r>
              <a:rPr lang="en-US" b="0" i="0" dirty="0">
                <a:effectLst/>
                <a:latin typeface="open sans" panose="020B0606030504020204" pitchFamily="34" charset="0"/>
              </a:rPr>
              <a:t> from the input nodes, though any hidden layers, to the output nodes</a:t>
            </a:r>
            <a:r>
              <a:rPr lang="en-US" b="1" i="0" dirty="0">
                <a:effectLst/>
                <a:latin typeface="open sans" panose="020B0606030504020204" pitchFamily="34" charset="0"/>
              </a:rPr>
              <a:t>; no cycles are present</a:t>
            </a:r>
            <a:r>
              <a:rPr lang="en-US" b="0" i="0" dirty="0">
                <a:effectLst/>
                <a:latin typeface="open sans" panose="020B0606030504020204" pitchFamily="34" charset="0"/>
              </a:rPr>
              <a:t>. </a:t>
            </a:r>
          </a:p>
          <a:p>
            <a:pPr algn="l"/>
            <a:endParaRPr lang="en-US" dirty="0">
              <a:latin typeface="open sans" panose="020B0606030504020204" pitchFamily="34" charset="0"/>
            </a:endParaRPr>
          </a:p>
          <a:p>
            <a:pPr marL="285750" indent="-285750" algn="l">
              <a:buFont typeface="Arial" panose="020B0604020202020204" pitchFamily="34" charset="0"/>
              <a:buChar char="•"/>
            </a:pPr>
            <a:r>
              <a:rPr lang="en-US" b="0" i="0" dirty="0">
                <a:effectLst/>
                <a:latin typeface="open sans" panose="020B0606030504020204" pitchFamily="34" charset="0"/>
              </a:rPr>
              <a:t>Feedforward networks differ from later, recurrent network architectures in which connections form a directed cycle.</a:t>
            </a:r>
          </a:p>
          <a:p>
            <a:endParaRPr lang="en-IN" dirty="0"/>
          </a:p>
        </p:txBody>
      </p:sp>
      <p:pic>
        <p:nvPicPr>
          <p:cNvPr id="2052" name="Picture 4">
            <a:extLst>
              <a:ext uri="{FF2B5EF4-FFF2-40B4-BE49-F238E27FC236}">
                <a16:creationId xmlns:a16="http://schemas.microsoft.com/office/drawing/2014/main" id="{CF0F6036-301A-CEB6-2CB4-0EEE2AE1A5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3337" y="127819"/>
            <a:ext cx="4314825" cy="34766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098208B-1C98-C00E-5E04-21C1F15B1120}"/>
              </a:ext>
            </a:extLst>
          </p:cNvPr>
          <p:cNvSpPr txBox="1"/>
          <p:nvPr/>
        </p:nvSpPr>
        <p:spPr>
          <a:xfrm>
            <a:off x="324464" y="3873910"/>
            <a:ext cx="11753697" cy="2585323"/>
          </a:xfrm>
          <a:prstGeom prst="rect">
            <a:avLst/>
          </a:prstGeom>
          <a:noFill/>
        </p:spPr>
        <p:txBody>
          <a:bodyPr wrap="square" rtlCol="0">
            <a:spAutoFit/>
          </a:bodyPr>
          <a:lstStyle/>
          <a:p>
            <a:pPr marL="285750" indent="-285750">
              <a:buFont typeface="Wingdings" panose="05000000000000000000" pitchFamily="2" charset="2"/>
              <a:buChar char="ü"/>
            </a:pPr>
            <a:r>
              <a:rPr lang="en-US" b="1" i="0" dirty="0">
                <a:effectLst/>
                <a:latin typeface="open sans" panose="020B0606030504020204" pitchFamily="34" charset="0"/>
              </a:rPr>
              <a:t> </a:t>
            </a:r>
            <a:r>
              <a:rPr lang="en-US" b="1" i="0" u="sng" dirty="0">
                <a:effectLst/>
                <a:latin typeface="open sans" panose="020B0606030504020204" pitchFamily="34" charset="0"/>
              </a:rPr>
              <a:t>Activation Function</a:t>
            </a:r>
          </a:p>
          <a:p>
            <a:pPr algn="l"/>
            <a:r>
              <a:rPr lang="en-US" b="0" i="0" dirty="0">
                <a:effectLst/>
                <a:latin typeface="open sans" panose="020B0606030504020204" pitchFamily="34" charset="0"/>
              </a:rPr>
              <a:t> </a:t>
            </a:r>
            <a:br>
              <a:rPr lang="en-US" b="0" i="0" dirty="0">
                <a:effectLst/>
                <a:latin typeface="open sans" panose="020B0606030504020204" pitchFamily="34" charset="0"/>
              </a:rPr>
            </a:br>
            <a:r>
              <a:rPr lang="en-US" b="0" i="0" dirty="0">
                <a:effectLst/>
                <a:latin typeface="open sans" panose="020B0606030504020204" pitchFamily="34" charset="0"/>
              </a:rPr>
              <a:t>In neural networks, the activation function produces the </a:t>
            </a:r>
            <a:r>
              <a:rPr lang="en-US" b="1" i="0" dirty="0">
                <a:effectLst/>
                <a:latin typeface="open sans" panose="020B0606030504020204" pitchFamily="34" charset="0"/>
              </a:rPr>
              <a:t>output</a:t>
            </a:r>
            <a:r>
              <a:rPr lang="en-US" b="0" i="0" dirty="0">
                <a:effectLst/>
                <a:latin typeface="open sans" panose="020B0606030504020204" pitchFamily="34" charset="0"/>
              </a:rPr>
              <a:t> </a:t>
            </a:r>
            <a:r>
              <a:rPr lang="en-US" b="1" i="0" dirty="0">
                <a:effectLst/>
                <a:latin typeface="open sans" panose="020B0606030504020204" pitchFamily="34" charset="0"/>
              </a:rPr>
              <a:t>decision boundaries by combining the network's weighted inputs</a:t>
            </a:r>
            <a:r>
              <a:rPr lang="en-US" b="0" i="0" dirty="0">
                <a:effectLst/>
                <a:latin typeface="open sans" panose="020B0606030504020204" pitchFamily="34" charset="0"/>
              </a:rPr>
              <a:t>. Activation functions range from identity (linear) to sigmoid (logistic, or soft step) to hyperbolic (tangent) and beyond. In order to employ backpropagation the network must utilize activation functions which are differentiable.</a:t>
            </a:r>
          </a:p>
          <a:p>
            <a:pPr algn="l"/>
            <a:endParaRPr lang="en-US" b="0" i="0" dirty="0">
              <a:effectLst/>
              <a:latin typeface="open sans" panose="020B0606030504020204" pitchFamily="34" charset="0"/>
            </a:endParaRPr>
          </a:p>
          <a:p>
            <a:pPr marL="285750" indent="-285750">
              <a:buFont typeface="Wingdings" panose="05000000000000000000" pitchFamily="2" charset="2"/>
              <a:buChar char="Ø"/>
            </a:pPr>
            <a:r>
              <a:rPr lang="en-IN" b="1" i="0" dirty="0">
                <a:effectLst/>
                <a:latin typeface="Söhne"/>
              </a:rPr>
              <a:t>Sigmoid Activation Function :- </a:t>
            </a:r>
            <a:r>
              <a:rPr lang="en-US" dirty="0">
                <a:solidFill>
                  <a:srgbClr val="D1D5DB"/>
                </a:solidFill>
                <a:latin typeface="Söhne"/>
              </a:rPr>
              <a:t>U</a:t>
            </a:r>
            <a:r>
              <a:rPr lang="en-US" b="0" i="0" dirty="0">
                <a:solidFill>
                  <a:srgbClr val="D1D5DB"/>
                </a:solidFill>
                <a:effectLst/>
                <a:latin typeface="Söhne"/>
              </a:rPr>
              <a:t>sed in the output layer for binary classification.</a:t>
            </a:r>
          </a:p>
          <a:p>
            <a:pPr marL="285750" indent="-285750">
              <a:buFont typeface="Wingdings" panose="05000000000000000000" pitchFamily="2" charset="2"/>
              <a:buChar char="Ø"/>
            </a:pPr>
            <a:r>
              <a:rPr lang="en-IN" b="1" i="0" dirty="0" err="1">
                <a:effectLst/>
                <a:latin typeface="Söhne"/>
              </a:rPr>
              <a:t>Softmax</a:t>
            </a:r>
            <a:r>
              <a:rPr lang="en-IN" b="1" i="0" dirty="0">
                <a:effectLst/>
                <a:latin typeface="Söhne"/>
              </a:rPr>
              <a:t> Activation Function</a:t>
            </a:r>
            <a:r>
              <a:rPr lang="en-US" dirty="0">
                <a:solidFill>
                  <a:srgbClr val="D1D5DB"/>
                </a:solidFill>
                <a:latin typeface="Söhne"/>
              </a:rPr>
              <a:t> :- </a:t>
            </a:r>
            <a:r>
              <a:rPr lang="en-US" b="0" i="0" dirty="0">
                <a:solidFill>
                  <a:srgbClr val="D1D5DB"/>
                </a:solidFill>
                <a:effectLst/>
                <a:latin typeface="Söhne"/>
              </a:rPr>
              <a:t>Used in the output layer for multi-class classification </a:t>
            </a:r>
            <a:r>
              <a:rPr lang="en-US" b="0" i="0" dirty="0">
                <a:solidFill>
                  <a:srgbClr val="D1D5DB"/>
                </a:solidFill>
                <a:effectLst/>
                <a:latin typeface="Söhne"/>
                <a:sym typeface="Wingdings" panose="05000000000000000000" pitchFamily="2" charset="2"/>
              </a:rPr>
              <a:t> (raw scores into probabilities) </a:t>
            </a:r>
            <a:endParaRPr lang="en-IN" dirty="0"/>
          </a:p>
        </p:txBody>
      </p:sp>
    </p:spTree>
    <p:extLst>
      <p:ext uri="{BB962C8B-B14F-4D97-AF65-F5344CB8AC3E}">
        <p14:creationId xmlns:p14="http://schemas.microsoft.com/office/powerpoint/2010/main" val="3039487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6ABC6C-9FE2-BE88-D74C-BEEB9F5013B2}"/>
              </a:ext>
            </a:extLst>
          </p:cNvPr>
          <p:cNvSpPr txBox="1"/>
          <p:nvPr/>
        </p:nvSpPr>
        <p:spPr>
          <a:xfrm>
            <a:off x="127819" y="208624"/>
            <a:ext cx="10510684" cy="369332"/>
          </a:xfrm>
          <a:prstGeom prst="rect">
            <a:avLst/>
          </a:prstGeom>
          <a:noFill/>
        </p:spPr>
        <p:txBody>
          <a:bodyPr wrap="square" rtlCol="0">
            <a:spAutoFit/>
          </a:bodyPr>
          <a:lstStyle/>
          <a:p>
            <a:pPr marL="285750" indent="-285750">
              <a:buFont typeface="Wingdings" panose="05000000000000000000" pitchFamily="2" charset="2"/>
              <a:buChar char="v"/>
            </a:pPr>
            <a:r>
              <a:rPr lang="en-US" b="1" i="0" dirty="0">
                <a:solidFill>
                  <a:srgbClr val="D1D5DB"/>
                </a:solidFill>
                <a:effectLst/>
                <a:latin typeface="Segoe UI Black" panose="020B0A02040204020203" pitchFamily="34" charset="0"/>
                <a:ea typeface="Segoe UI Black" panose="020B0A02040204020203" pitchFamily="34" charset="0"/>
              </a:rPr>
              <a:t>“ It’s Time to get hands-on with a project! Let's turn learning into action.”</a:t>
            </a:r>
            <a:endParaRPr lang="en-IN" b="1" dirty="0">
              <a:latin typeface="Segoe UI Black" panose="020B0A02040204020203" pitchFamily="34" charset="0"/>
              <a:ea typeface="Segoe UI Black" panose="020B0A02040204020203" pitchFamily="34" charset="0"/>
            </a:endParaRPr>
          </a:p>
        </p:txBody>
      </p:sp>
      <p:sp>
        <p:nvSpPr>
          <p:cNvPr id="3" name="TextBox 2">
            <a:extLst>
              <a:ext uri="{FF2B5EF4-FFF2-40B4-BE49-F238E27FC236}">
                <a16:creationId xmlns:a16="http://schemas.microsoft.com/office/drawing/2014/main" id="{C29A06C0-9F0C-7919-7B2A-77B9367A0895}"/>
              </a:ext>
            </a:extLst>
          </p:cNvPr>
          <p:cNvSpPr txBox="1"/>
          <p:nvPr/>
        </p:nvSpPr>
        <p:spPr>
          <a:xfrm>
            <a:off x="393290" y="1219200"/>
            <a:ext cx="9989575" cy="2031325"/>
          </a:xfrm>
          <a:prstGeom prst="rect">
            <a:avLst/>
          </a:prstGeom>
          <a:noFill/>
        </p:spPr>
        <p:txBody>
          <a:bodyPr wrap="square" rtlCol="0">
            <a:spAutoFit/>
          </a:bodyPr>
          <a:lstStyle/>
          <a:p>
            <a:r>
              <a:rPr lang="en-IN" dirty="0"/>
              <a:t>Project Title :- Fashion </a:t>
            </a:r>
            <a:r>
              <a:rPr lang="en-IN" dirty="0" err="1"/>
              <a:t>Mnist</a:t>
            </a:r>
            <a:r>
              <a:rPr lang="en-IN" dirty="0"/>
              <a:t> Clothing Classification</a:t>
            </a:r>
          </a:p>
          <a:p>
            <a:endParaRPr lang="en-IN" dirty="0"/>
          </a:p>
          <a:p>
            <a:endParaRPr lang="en-IN" dirty="0"/>
          </a:p>
          <a:p>
            <a:r>
              <a:rPr lang="en-IN" dirty="0"/>
              <a:t> </a:t>
            </a:r>
          </a:p>
          <a:p>
            <a:endParaRPr lang="en-IN" dirty="0"/>
          </a:p>
          <a:p>
            <a:r>
              <a:rPr lang="en-IN" dirty="0"/>
              <a:t>Data Description :- </a:t>
            </a:r>
          </a:p>
          <a:p>
            <a:endParaRPr lang="en-IN" dirty="0"/>
          </a:p>
        </p:txBody>
      </p:sp>
      <p:sp>
        <p:nvSpPr>
          <p:cNvPr id="4" name="TextBox 3">
            <a:extLst>
              <a:ext uri="{FF2B5EF4-FFF2-40B4-BE49-F238E27FC236}">
                <a16:creationId xmlns:a16="http://schemas.microsoft.com/office/drawing/2014/main" id="{639060FD-4BB7-4423-8036-C13031507642}"/>
              </a:ext>
            </a:extLst>
          </p:cNvPr>
          <p:cNvSpPr txBox="1"/>
          <p:nvPr/>
        </p:nvSpPr>
        <p:spPr>
          <a:xfrm>
            <a:off x="2192594" y="1789471"/>
            <a:ext cx="7964129" cy="5355312"/>
          </a:xfrm>
          <a:prstGeom prst="rect">
            <a:avLst/>
          </a:prstGeom>
          <a:noFill/>
        </p:spPr>
        <p:txBody>
          <a:bodyPr wrap="square" rtlCol="0">
            <a:spAutoFit/>
          </a:bodyPr>
          <a:lstStyle/>
          <a:p>
            <a:pPr algn="l" fontAlgn="base"/>
            <a:endParaRPr lang="en-US" b="0" dirty="0">
              <a:effectLst/>
              <a:latin typeface="Helvetica Neue"/>
            </a:endParaRPr>
          </a:p>
          <a:p>
            <a:pPr algn="l" fontAlgn="base"/>
            <a:endParaRPr lang="en-US" dirty="0">
              <a:latin typeface="Helvetica Neue"/>
            </a:endParaRPr>
          </a:p>
          <a:p>
            <a:pPr algn="l" fontAlgn="base"/>
            <a:endParaRPr lang="en-US" b="0" dirty="0">
              <a:effectLst/>
              <a:latin typeface="Helvetica Neue"/>
            </a:endParaRPr>
          </a:p>
          <a:p>
            <a:pPr algn="l" fontAlgn="base"/>
            <a:r>
              <a:rPr lang="en-US" b="0" dirty="0">
                <a:effectLst/>
                <a:latin typeface="Helvetica Neue"/>
              </a:rPr>
              <a:t>The </a:t>
            </a:r>
            <a:r>
              <a:rPr lang="en-US" b="0" u="none" strike="noStrike" dirty="0">
                <a:effectLst/>
                <a:latin typeface="Helvetica Neue"/>
                <a:hlinkClick r:id="rId2">
                  <a:extLst>
                    <a:ext uri="{A12FA001-AC4F-418D-AE19-62706E023703}">
                      <ahyp:hlinkClr xmlns:ahyp="http://schemas.microsoft.com/office/drawing/2018/hyperlinkcolor" val="tx"/>
                    </a:ext>
                  </a:extLst>
                </a:hlinkClick>
              </a:rPr>
              <a:t>Fashion-MNIST</a:t>
            </a:r>
            <a:r>
              <a:rPr lang="en-US" b="0" dirty="0">
                <a:effectLst/>
                <a:latin typeface="Helvetica Neue"/>
              </a:rPr>
              <a:t> dataset is proposed as a more challenging replacement dataset for the MNIST dataset.</a:t>
            </a:r>
          </a:p>
          <a:p>
            <a:pPr algn="l" fontAlgn="base"/>
            <a:r>
              <a:rPr lang="en-US" b="0" dirty="0">
                <a:effectLst/>
                <a:latin typeface="Helvetica Neue"/>
              </a:rPr>
              <a:t>It is a dataset comprised of </a:t>
            </a:r>
            <a:r>
              <a:rPr lang="en-US" b="1" dirty="0">
                <a:effectLst/>
                <a:latin typeface="Helvetica Neue"/>
              </a:rPr>
              <a:t>60,000</a:t>
            </a:r>
            <a:r>
              <a:rPr lang="en-US" b="0" dirty="0">
                <a:effectLst/>
                <a:latin typeface="Helvetica Neue"/>
              </a:rPr>
              <a:t> small square </a:t>
            </a:r>
            <a:r>
              <a:rPr lang="en-US" b="1" dirty="0">
                <a:effectLst/>
                <a:latin typeface="Helvetica Neue"/>
              </a:rPr>
              <a:t>28×28 pixel grayscale images</a:t>
            </a:r>
            <a:r>
              <a:rPr lang="en-US" b="0" dirty="0">
                <a:effectLst/>
                <a:latin typeface="Helvetica Neue"/>
              </a:rPr>
              <a:t> of items of </a:t>
            </a:r>
            <a:r>
              <a:rPr lang="en-US" b="1" dirty="0">
                <a:effectLst/>
                <a:latin typeface="Helvetica Neue"/>
              </a:rPr>
              <a:t>10 types of clothing</a:t>
            </a:r>
            <a:r>
              <a:rPr lang="en-US" b="0" dirty="0">
                <a:effectLst/>
                <a:latin typeface="Helvetica Neue"/>
              </a:rPr>
              <a:t>, such as shoes, t-shirts, dresses, and more. The mapping of </a:t>
            </a:r>
            <a:r>
              <a:rPr lang="en-US" b="1" dirty="0">
                <a:effectLst/>
                <a:latin typeface="Helvetica Neue"/>
              </a:rPr>
              <a:t>all 0-9 integers </a:t>
            </a:r>
            <a:r>
              <a:rPr lang="en-US" b="0" dirty="0">
                <a:effectLst/>
                <a:latin typeface="Helvetica Neue"/>
              </a:rPr>
              <a:t>to class labels is listed below.</a:t>
            </a:r>
          </a:p>
          <a:p>
            <a:pPr algn="l" fontAlgn="base">
              <a:buFont typeface="Arial" panose="020B0604020202020204" pitchFamily="34" charset="0"/>
              <a:buChar char="•"/>
            </a:pPr>
            <a:r>
              <a:rPr lang="en-US" b="0" i="0" dirty="0">
                <a:effectLst/>
                <a:latin typeface="Helvetica Neue"/>
              </a:rPr>
              <a:t>0: T-shirt/top</a:t>
            </a:r>
          </a:p>
          <a:p>
            <a:pPr algn="l" fontAlgn="base">
              <a:buFont typeface="Arial" panose="020B0604020202020204" pitchFamily="34" charset="0"/>
              <a:buChar char="•"/>
            </a:pPr>
            <a:r>
              <a:rPr lang="en-US" b="0" i="0" dirty="0">
                <a:effectLst/>
                <a:latin typeface="Helvetica Neue"/>
              </a:rPr>
              <a:t>1: Trouser</a:t>
            </a:r>
          </a:p>
          <a:p>
            <a:pPr algn="l" fontAlgn="base">
              <a:buFont typeface="Arial" panose="020B0604020202020204" pitchFamily="34" charset="0"/>
              <a:buChar char="•"/>
            </a:pPr>
            <a:r>
              <a:rPr lang="en-US" b="0" i="0" dirty="0">
                <a:effectLst/>
                <a:latin typeface="Helvetica Neue"/>
              </a:rPr>
              <a:t>2: Pullover</a:t>
            </a:r>
          </a:p>
          <a:p>
            <a:pPr algn="l" fontAlgn="base">
              <a:buFont typeface="Arial" panose="020B0604020202020204" pitchFamily="34" charset="0"/>
              <a:buChar char="•"/>
            </a:pPr>
            <a:r>
              <a:rPr lang="en-US" b="0" i="0" dirty="0">
                <a:effectLst/>
                <a:latin typeface="Helvetica Neue"/>
              </a:rPr>
              <a:t>3: Dress</a:t>
            </a:r>
          </a:p>
          <a:p>
            <a:pPr algn="l" fontAlgn="base">
              <a:buFont typeface="Arial" panose="020B0604020202020204" pitchFamily="34" charset="0"/>
              <a:buChar char="•"/>
            </a:pPr>
            <a:r>
              <a:rPr lang="en-US" b="0" i="0" dirty="0">
                <a:effectLst/>
                <a:latin typeface="Helvetica Neue"/>
              </a:rPr>
              <a:t>4: Coat</a:t>
            </a:r>
          </a:p>
          <a:p>
            <a:pPr algn="l" fontAlgn="base">
              <a:buFont typeface="Arial" panose="020B0604020202020204" pitchFamily="34" charset="0"/>
              <a:buChar char="•"/>
            </a:pPr>
            <a:r>
              <a:rPr lang="en-US" b="0" i="0" dirty="0">
                <a:effectLst/>
                <a:latin typeface="Helvetica Neue"/>
              </a:rPr>
              <a:t>5: Sandal</a:t>
            </a:r>
          </a:p>
          <a:p>
            <a:pPr algn="l" fontAlgn="base">
              <a:buFont typeface="Arial" panose="020B0604020202020204" pitchFamily="34" charset="0"/>
              <a:buChar char="•"/>
            </a:pPr>
            <a:r>
              <a:rPr lang="en-US" b="0" i="0" dirty="0">
                <a:effectLst/>
                <a:latin typeface="Helvetica Neue"/>
              </a:rPr>
              <a:t>6: Shirt</a:t>
            </a:r>
          </a:p>
          <a:p>
            <a:pPr algn="l" fontAlgn="base">
              <a:buFont typeface="Arial" panose="020B0604020202020204" pitchFamily="34" charset="0"/>
              <a:buChar char="•"/>
            </a:pPr>
            <a:r>
              <a:rPr lang="en-US" b="0" i="0" dirty="0">
                <a:effectLst/>
                <a:latin typeface="Helvetica Neue"/>
              </a:rPr>
              <a:t>7: Sneaker</a:t>
            </a:r>
          </a:p>
          <a:p>
            <a:pPr algn="l" fontAlgn="base">
              <a:buFont typeface="Arial" panose="020B0604020202020204" pitchFamily="34" charset="0"/>
              <a:buChar char="•"/>
            </a:pPr>
            <a:r>
              <a:rPr lang="en-US" b="0" i="0" dirty="0">
                <a:effectLst/>
                <a:latin typeface="Helvetica Neue"/>
              </a:rPr>
              <a:t>8: Bag</a:t>
            </a:r>
          </a:p>
          <a:p>
            <a:pPr algn="l" fontAlgn="base">
              <a:buFont typeface="Arial" panose="020B0604020202020204" pitchFamily="34" charset="0"/>
              <a:buChar char="•"/>
            </a:pPr>
            <a:r>
              <a:rPr lang="en-US" b="0" i="0" dirty="0">
                <a:effectLst/>
                <a:latin typeface="Helvetica Neue"/>
              </a:rPr>
              <a:t>9: Ankle boot</a:t>
            </a:r>
          </a:p>
          <a:p>
            <a:endParaRPr lang="en-IN" dirty="0"/>
          </a:p>
        </p:txBody>
      </p:sp>
      <p:sp>
        <p:nvSpPr>
          <p:cNvPr id="5" name="TextBox 4">
            <a:extLst>
              <a:ext uri="{FF2B5EF4-FFF2-40B4-BE49-F238E27FC236}">
                <a16:creationId xmlns:a16="http://schemas.microsoft.com/office/drawing/2014/main" id="{9EEB6994-D0D5-14BF-A47A-C854F2A1B40F}"/>
              </a:ext>
            </a:extLst>
          </p:cNvPr>
          <p:cNvSpPr txBox="1"/>
          <p:nvPr/>
        </p:nvSpPr>
        <p:spPr>
          <a:xfrm>
            <a:off x="393290" y="1927123"/>
            <a:ext cx="6567949" cy="369332"/>
          </a:xfrm>
          <a:prstGeom prst="rect">
            <a:avLst/>
          </a:prstGeom>
          <a:noFill/>
        </p:spPr>
        <p:txBody>
          <a:bodyPr wrap="square" rtlCol="0">
            <a:spAutoFit/>
          </a:bodyPr>
          <a:lstStyle/>
          <a:p>
            <a:r>
              <a:rPr lang="en-IN" dirty="0"/>
              <a:t>What we use :-  </a:t>
            </a:r>
            <a:r>
              <a:rPr lang="en-IN" dirty="0" err="1"/>
              <a:t>Tensorflow</a:t>
            </a:r>
            <a:r>
              <a:rPr lang="en-IN" dirty="0"/>
              <a:t> </a:t>
            </a:r>
          </a:p>
        </p:txBody>
      </p:sp>
    </p:spTree>
    <p:extLst>
      <p:ext uri="{BB962C8B-B14F-4D97-AF65-F5344CB8AC3E}">
        <p14:creationId xmlns:p14="http://schemas.microsoft.com/office/powerpoint/2010/main" val="35079183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34E090-855B-30D1-489D-A1861D0C12B3}"/>
              </a:ext>
            </a:extLst>
          </p:cNvPr>
          <p:cNvPicPr>
            <a:picLocks noChangeAspect="1"/>
          </p:cNvPicPr>
          <p:nvPr/>
        </p:nvPicPr>
        <p:blipFill>
          <a:blip r:embed="rId2"/>
          <a:stretch>
            <a:fillRect/>
          </a:stretch>
        </p:blipFill>
        <p:spPr>
          <a:xfrm rot="1186153">
            <a:off x="62596" y="1380787"/>
            <a:ext cx="4606028" cy="4096424"/>
          </a:xfrm>
          <a:prstGeom prst="rect">
            <a:avLst/>
          </a:prstGeom>
        </p:spPr>
      </p:pic>
      <p:sp>
        <p:nvSpPr>
          <p:cNvPr id="9" name="TextBox 8">
            <a:extLst>
              <a:ext uri="{FF2B5EF4-FFF2-40B4-BE49-F238E27FC236}">
                <a16:creationId xmlns:a16="http://schemas.microsoft.com/office/drawing/2014/main" id="{4C0ED180-1DA0-ED2B-5339-6E947D42C9EA}"/>
              </a:ext>
            </a:extLst>
          </p:cNvPr>
          <p:cNvSpPr txBox="1"/>
          <p:nvPr/>
        </p:nvSpPr>
        <p:spPr>
          <a:xfrm>
            <a:off x="4513990" y="1499538"/>
            <a:ext cx="7376160" cy="5047536"/>
          </a:xfrm>
          <a:prstGeom prst="rect">
            <a:avLst/>
          </a:prstGeom>
          <a:noFill/>
        </p:spPr>
        <p:txBody>
          <a:bodyPr wrap="square" rtlCol="0">
            <a:spAutoFit/>
          </a:bodyPr>
          <a:lstStyle/>
          <a:p>
            <a:pPr marL="342900" indent="-342900">
              <a:buFont typeface="Wingdings" panose="05000000000000000000" pitchFamily="2" charset="2"/>
              <a:buChar char="v"/>
            </a:pPr>
            <a:r>
              <a:rPr lang="en-US" sz="2300" b="0" i="0" dirty="0">
                <a:solidFill>
                  <a:srgbClr val="D1D5DB"/>
                </a:solidFill>
                <a:effectLst/>
                <a:latin typeface="Script MT Bold" panose="03040602040607080904" pitchFamily="66" charset="0"/>
              </a:rPr>
              <a:t>Check out these amazing resources   …… </a:t>
            </a:r>
            <a:r>
              <a:rPr lang="en-US" sz="2300" b="0" i="0" dirty="0">
                <a:solidFill>
                  <a:srgbClr val="D1D5DB"/>
                </a:solidFill>
                <a:effectLst/>
                <a:latin typeface="Script MT Bold" panose="03040602040607080904" pitchFamily="66" charset="0"/>
                <a:sym typeface="Wingdings" panose="05000000000000000000" pitchFamily="2" charset="2"/>
              </a:rPr>
              <a:t></a:t>
            </a:r>
          </a:p>
          <a:p>
            <a:endParaRPr lang="en-US" sz="2300" b="0" i="0" dirty="0">
              <a:solidFill>
                <a:srgbClr val="D1D5DB"/>
              </a:solidFill>
              <a:effectLst/>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r>
              <a:rPr lang="en-US" sz="2300" dirty="0">
                <a:solidFill>
                  <a:srgbClr val="D1D5DB"/>
                </a:solidFill>
                <a:latin typeface="Script MT Bold" panose="03040602040607080904" pitchFamily="66" charset="0"/>
                <a:sym typeface="Wingdings" panose="05000000000000000000" pitchFamily="2" charset="2"/>
                <a:hlinkClick r:id="rId3"/>
              </a:rPr>
              <a:t>Introduction to Deep Learning</a:t>
            </a:r>
            <a:endParaRPr lang="en-US" sz="2300" dirty="0">
              <a:solidFill>
                <a:srgbClr val="D1D5DB"/>
              </a:solidFill>
              <a:latin typeface="Script MT Bold" panose="03040602040607080904" pitchFamily="66" charset="0"/>
              <a:sym typeface="Wingdings" panose="05000000000000000000" pitchFamily="2" charset="2"/>
            </a:endParaRPr>
          </a:p>
          <a:p>
            <a:pPr marL="342900" indent="-342900">
              <a:buFont typeface="Wingdings" panose="05000000000000000000" pitchFamily="2" charset="2"/>
              <a:buChar char="v"/>
            </a:pPr>
            <a:endParaRPr lang="en-US" sz="2300" b="0" i="0" dirty="0">
              <a:solidFill>
                <a:srgbClr val="D1D5DB"/>
              </a:solidFill>
              <a:effectLst/>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r>
              <a:rPr lang="en-US" sz="2300" b="0" i="0" dirty="0">
                <a:solidFill>
                  <a:srgbClr val="D1D5DB"/>
                </a:solidFill>
                <a:effectLst/>
                <a:latin typeface="Script MT Bold" panose="03040602040607080904" pitchFamily="66" charset="0"/>
                <a:sym typeface="Wingdings" panose="05000000000000000000" pitchFamily="2" charset="2"/>
                <a:hlinkClick r:id="rId4"/>
              </a:rPr>
              <a:t>Information about Fashion </a:t>
            </a:r>
            <a:r>
              <a:rPr lang="en-US" sz="2300" b="0" i="0" dirty="0" err="1">
                <a:solidFill>
                  <a:srgbClr val="D1D5DB"/>
                </a:solidFill>
                <a:effectLst/>
                <a:latin typeface="Script MT Bold" panose="03040602040607080904" pitchFamily="66" charset="0"/>
                <a:sym typeface="Wingdings" panose="05000000000000000000" pitchFamily="2" charset="2"/>
                <a:hlinkClick r:id="rId4"/>
              </a:rPr>
              <a:t>Mnist</a:t>
            </a:r>
            <a:r>
              <a:rPr lang="en-US" sz="2300" b="0" i="0" dirty="0">
                <a:solidFill>
                  <a:srgbClr val="D1D5DB"/>
                </a:solidFill>
                <a:effectLst/>
                <a:latin typeface="Script MT Bold" panose="03040602040607080904" pitchFamily="66" charset="0"/>
                <a:sym typeface="Wingdings" panose="05000000000000000000" pitchFamily="2" charset="2"/>
                <a:hlinkClick r:id="rId4"/>
              </a:rPr>
              <a:t> </a:t>
            </a:r>
            <a:endParaRPr lang="en-US" sz="2300" dirty="0">
              <a:solidFill>
                <a:srgbClr val="D1D5DB"/>
              </a:solidFill>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endParaRPr lang="en-US" sz="2300" b="0" i="0" dirty="0">
              <a:solidFill>
                <a:srgbClr val="D1D5DB"/>
              </a:solidFill>
              <a:effectLst/>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r>
              <a:rPr lang="en-US" sz="2300" b="0" i="0" dirty="0">
                <a:solidFill>
                  <a:srgbClr val="D1D5DB"/>
                </a:solidFill>
                <a:effectLst/>
                <a:latin typeface="Script MT Bold" panose="03040602040607080904" pitchFamily="66" charset="0"/>
                <a:sym typeface="Wingdings" panose="05000000000000000000" pitchFamily="2" charset="2"/>
                <a:hlinkClick r:id="rId5"/>
              </a:rPr>
              <a:t> </a:t>
            </a:r>
            <a:r>
              <a:rPr lang="en-US" sz="2300" b="0" i="0" dirty="0" err="1">
                <a:solidFill>
                  <a:srgbClr val="D1D5DB"/>
                </a:solidFill>
                <a:effectLst/>
                <a:latin typeface="Script MT Bold" panose="03040602040607080904" pitchFamily="66" charset="0"/>
                <a:sym typeface="Wingdings" panose="05000000000000000000" pitchFamily="2" charset="2"/>
                <a:hlinkClick r:id="rId5"/>
              </a:rPr>
              <a:t>Deep_learning</a:t>
            </a:r>
            <a:r>
              <a:rPr lang="en-US" sz="2300" b="0" i="0" dirty="0">
                <a:solidFill>
                  <a:srgbClr val="D1D5DB"/>
                </a:solidFill>
                <a:effectLst/>
                <a:latin typeface="Script MT Bold" panose="03040602040607080904" pitchFamily="66" charset="0"/>
                <a:sym typeface="Wingdings" panose="05000000000000000000" pitchFamily="2" charset="2"/>
                <a:hlinkClick r:id="rId5"/>
              </a:rPr>
              <a:t> Overview</a:t>
            </a:r>
            <a:endParaRPr lang="en-US" sz="2300" b="0" i="0" dirty="0">
              <a:solidFill>
                <a:srgbClr val="D1D5DB"/>
              </a:solidFill>
              <a:effectLst/>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endParaRPr lang="en-US" sz="2300" dirty="0">
              <a:solidFill>
                <a:srgbClr val="D1D5DB"/>
              </a:solidFill>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r>
              <a:rPr lang="en-US" sz="2300" b="0" i="0" dirty="0">
                <a:solidFill>
                  <a:srgbClr val="D1D5DB"/>
                </a:solidFill>
                <a:effectLst/>
                <a:latin typeface="Script MT Bold" panose="03040602040607080904" pitchFamily="66" charset="0"/>
                <a:sym typeface="Wingdings" panose="05000000000000000000" pitchFamily="2" charset="2"/>
                <a:hlinkClick r:id="rId6"/>
              </a:rPr>
              <a:t>Harvard-university-cs50</a:t>
            </a:r>
            <a:endParaRPr lang="en-US" sz="2300" b="0" i="0" dirty="0">
              <a:solidFill>
                <a:srgbClr val="D1D5DB"/>
              </a:solidFill>
              <a:effectLst/>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endParaRPr lang="en-US" sz="2300" dirty="0">
              <a:solidFill>
                <a:srgbClr val="D1D5DB"/>
              </a:solidFill>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r>
              <a:rPr lang="en-US" sz="2300" b="0" i="0" dirty="0">
                <a:solidFill>
                  <a:srgbClr val="D1D5DB"/>
                </a:solidFill>
                <a:effectLst/>
                <a:latin typeface="Script MT Bold" panose="03040602040607080904" pitchFamily="66" charset="0"/>
                <a:sym typeface="Wingdings" panose="05000000000000000000" pitchFamily="2" charset="2"/>
                <a:hlinkClick r:id="rId7"/>
              </a:rPr>
              <a:t>Loss Functions in Deep Learning </a:t>
            </a:r>
            <a:endParaRPr lang="en-US" sz="2300" b="0" i="0" dirty="0">
              <a:solidFill>
                <a:srgbClr val="D1D5DB"/>
              </a:solidFill>
              <a:effectLst/>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endParaRPr lang="en-US" sz="2300" dirty="0">
              <a:solidFill>
                <a:srgbClr val="D1D5DB"/>
              </a:solidFill>
              <a:latin typeface="Script MT Bold" panose="03040602040607080904" pitchFamily="66" charset="0"/>
              <a:sym typeface="Wingdings" panose="05000000000000000000" pitchFamily="2" charset="2"/>
            </a:endParaRPr>
          </a:p>
          <a:p>
            <a:pPr marL="800100" lvl="1" indent="-342900">
              <a:buFont typeface="Wingdings" panose="05000000000000000000" pitchFamily="2" charset="2"/>
              <a:buChar char="Ø"/>
            </a:pPr>
            <a:endParaRPr lang="en-US" sz="2300" b="0" i="0" dirty="0">
              <a:solidFill>
                <a:srgbClr val="D1D5DB"/>
              </a:solidFill>
              <a:effectLst/>
              <a:latin typeface="Script MT Bold" panose="03040602040607080904" pitchFamily="66" charset="0"/>
            </a:endParaRPr>
          </a:p>
          <a:p>
            <a:endParaRPr lang="en-IN" sz="2300" dirty="0"/>
          </a:p>
        </p:txBody>
      </p:sp>
    </p:spTree>
    <p:extLst>
      <p:ext uri="{BB962C8B-B14F-4D97-AF65-F5344CB8AC3E}">
        <p14:creationId xmlns:p14="http://schemas.microsoft.com/office/powerpoint/2010/main" val="27698136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173</TotalTime>
  <Words>707</Words>
  <Application>Microsoft Office PowerPoint</Application>
  <PresentationFormat>Widescreen</PresentationFormat>
  <Paragraphs>71</Paragraphs>
  <Slides>7</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7</vt:i4>
      </vt:variant>
    </vt:vector>
  </HeadingPairs>
  <TitlesOfParts>
    <vt:vector size="23" baseType="lpstr">
      <vt:lpstr>Arial</vt:lpstr>
      <vt:lpstr>Berlin Sans FB Demi</vt:lpstr>
      <vt:lpstr>Bodoni MT Black</vt:lpstr>
      <vt:lpstr>Broadway</vt:lpstr>
      <vt:lpstr>Calibri</vt:lpstr>
      <vt:lpstr>Calibri Light</vt:lpstr>
      <vt:lpstr>Chiller</vt:lpstr>
      <vt:lpstr>Helvetica Neue</vt:lpstr>
      <vt:lpstr>Kristen ITC</vt:lpstr>
      <vt:lpstr>open sans</vt:lpstr>
      <vt:lpstr>Ravie</vt:lpstr>
      <vt:lpstr>Script MT Bold</vt:lpstr>
      <vt:lpstr>Segoe UI Black</vt:lpstr>
      <vt:lpstr>Söhne</vt:lpstr>
      <vt:lpstr>Wingdings</vt:lpstr>
      <vt:lpstr>Celestial</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ganesh pinnamaneni</dc:creator>
  <cp:lastModifiedBy>ganesh pinnamaneni</cp:lastModifiedBy>
  <cp:revision>8</cp:revision>
  <dcterms:created xsi:type="dcterms:W3CDTF">2024-01-24T14:38:58Z</dcterms:created>
  <dcterms:modified xsi:type="dcterms:W3CDTF">2024-01-25T03:45:54Z</dcterms:modified>
</cp:coreProperties>
</file>

<file path=docProps/thumbnail.jpeg>
</file>